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9"/>
  </p:notesMasterIdLst>
  <p:sldIdLst>
    <p:sldId id="281" r:id="rId2"/>
    <p:sldId id="302" r:id="rId3"/>
    <p:sldId id="303" r:id="rId4"/>
    <p:sldId id="306" r:id="rId5"/>
    <p:sldId id="308" r:id="rId6"/>
    <p:sldId id="319" r:id="rId7"/>
    <p:sldId id="291" r:id="rId8"/>
    <p:sldId id="310" r:id="rId9"/>
    <p:sldId id="290" r:id="rId10"/>
    <p:sldId id="311" r:id="rId11"/>
    <p:sldId id="315" r:id="rId12"/>
    <p:sldId id="321" r:id="rId13"/>
    <p:sldId id="322" r:id="rId14"/>
    <p:sldId id="323" r:id="rId15"/>
    <p:sldId id="324" r:id="rId16"/>
    <p:sldId id="325" r:id="rId17"/>
    <p:sldId id="317" r:id="rId1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81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436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3DC70-CB53-8761-C123-CAA777471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3F7A34-C137-87B0-F768-D4BA142BEF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76BA5B-26CF-8342-6A80-5409018F9A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3EC1B-CA8A-C956-5404-747CAB21BE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915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85F5B-6A4E-EB40-5F8F-FC319092D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5628B5-F66B-E18D-7DD9-8C9C9FB5F3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14E729-A7A4-9020-EC2C-465A379232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BDD81-FA06-09DD-67F2-67DF566EB2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645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1E1E88-F1E7-696F-D48E-470634D0D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30E23C-3127-E5FE-4665-E5B00EFE3D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303B08-2AE3-59C8-E133-D00AA274D9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F3B0B-16C2-6722-5876-86D13A2013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306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9D298-83F3-B25B-5F11-CE28CC90F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E2183DE-5B8C-B646-8D9F-56B9BE068B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324755-ED68-0115-3BF0-F42DEA6D93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1F99C-77CB-D2A5-E8F4-A45D877B08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553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7FEA8-7AC6-A6A6-CD66-9F409ED3A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64F664-B125-0E8D-16C3-D01EA2107C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7F6C95-0D30-DAE6-ABF7-E6F2B97B20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1115C6-94D7-0104-4F64-55E2D0E2D3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6150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DDA77A-842D-70AE-F22B-63CDDDB1D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249B32-25B7-4DC8-F0D2-31D8A4471E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48D9C6-0E38-EE3A-5539-6FED282F8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AFBFAD-C861-A4D7-8A39-EDFEE40D33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323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54191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8469E56-AD26-57C0-9AAC-EE576E9C30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"/>
            <a:ext cx="9144000" cy="515739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366" y="1883271"/>
            <a:ext cx="1471054" cy="10287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100"/>
              </a:lnSpc>
              <a:buNone/>
            </a:pPr>
            <a:r>
              <a:rPr lang="en-US" sz="9327" b="1" dirty="0">
                <a:solidFill>
                  <a:srgbClr val="DC8060">
                    <a:alpha val="90000"/>
                  </a:srgbClr>
                </a:solidFill>
              </a:rPr>
              <a:t>05</a:t>
            </a:r>
            <a:endParaRPr lang="en-US" sz="9327" dirty="0"/>
          </a:p>
        </p:txBody>
      </p:sp>
      <p:sp>
        <p:nvSpPr>
          <p:cNvPr id="4" name="Text 1"/>
          <p:cNvSpPr/>
          <p:nvPr/>
        </p:nvSpPr>
        <p:spPr>
          <a:xfrm>
            <a:off x="3042679" y="1688604"/>
            <a:ext cx="332203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E0EBEB">
                    <a:alpha val="80000"/>
                  </a:srgbClr>
                </a:solidFill>
              </a:rPr>
              <a:t>TEMA</a:t>
            </a:r>
            <a:endParaRPr lang="en-US" sz="987" dirty="0"/>
          </a:p>
        </p:txBody>
      </p:sp>
      <p:sp>
        <p:nvSpPr>
          <p:cNvPr id="5" name="Text 2"/>
          <p:cNvSpPr/>
          <p:nvPr/>
        </p:nvSpPr>
        <p:spPr>
          <a:xfrm>
            <a:off x="3042679" y="2026146"/>
            <a:ext cx="3322039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FFFFFF"/>
                </a:solidFill>
              </a:rPr>
              <a:t>La Integración
Cerebral</a:t>
            </a:r>
            <a:endParaRPr lang="en-US" sz="3294" dirty="0"/>
          </a:p>
        </p:txBody>
      </p:sp>
      <p:sp>
        <p:nvSpPr>
          <p:cNvPr id="6" name="Text 3"/>
          <p:cNvSpPr/>
          <p:nvPr/>
        </p:nvSpPr>
        <p:spPr>
          <a:xfrm>
            <a:off x="3042679" y="3246276"/>
            <a:ext cx="3322039" cy="28002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86" dirty="0">
                <a:solidFill>
                  <a:srgbClr val="E0EBEB"/>
                </a:solidFill>
              </a:rPr>
              <a:t>Cómo trabajan juntas las piezas</a:t>
            </a:r>
            <a:endParaRPr lang="en-US" sz="1486" dirty="0"/>
          </a:p>
        </p:txBody>
      </p:sp>
    </p:spTree>
    <p:extLst>
      <p:ext uri="{BB962C8B-B14F-4D97-AF65-F5344CB8AC3E}">
        <p14:creationId xmlns:p14="http://schemas.microsoft.com/office/powerpoint/2010/main" val="1139811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COMPARATIVA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Dos modos de operar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657225" y="2159198"/>
            <a:ext cx="3857625" cy="635794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Text 5"/>
          <p:cNvSpPr/>
          <p:nvPr/>
        </p:nvSpPr>
        <p:spPr>
          <a:xfrm>
            <a:off x="742950" y="2244923"/>
            <a:ext cx="368617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SISTEMA 1</a:t>
            </a:r>
            <a:endParaRPr lang="en-US" sz="1397" dirty="0"/>
          </a:p>
        </p:txBody>
      </p:sp>
      <p:sp>
        <p:nvSpPr>
          <p:cNvPr id="9" name="Text 6"/>
          <p:cNvSpPr/>
          <p:nvPr/>
        </p:nvSpPr>
        <p:spPr>
          <a:xfrm>
            <a:off x="742950" y="2553890"/>
            <a:ext cx="368617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>
                    <a:alpha val="90000"/>
                  </a:srgbClr>
                </a:solidFill>
              </a:rPr>
              <a:t>Piloto Automático</a:t>
            </a:r>
            <a:endParaRPr lang="en-US" sz="834" dirty="0"/>
          </a:p>
        </p:txBody>
      </p:sp>
      <p:sp>
        <p:nvSpPr>
          <p:cNvPr id="10" name="Shape 7"/>
          <p:cNvSpPr/>
          <p:nvPr/>
        </p:nvSpPr>
        <p:spPr>
          <a:xfrm>
            <a:off x="657225" y="2937867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1" name="Text 8"/>
          <p:cNvSpPr/>
          <p:nvPr/>
        </p:nvSpPr>
        <p:spPr>
          <a:xfrm>
            <a:off x="742950" y="3033414"/>
            <a:ext cx="60707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Velocidad</a:t>
            </a:r>
            <a:endParaRPr lang="en-US" sz="885" dirty="0"/>
          </a:p>
        </p:txBody>
      </p:sp>
      <p:sp>
        <p:nvSpPr>
          <p:cNvPr id="12" name="Text 9"/>
          <p:cNvSpPr/>
          <p:nvPr/>
        </p:nvSpPr>
        <p:spPr>
          <a:xfrm>
            <a:off x="3935620" y="3023592"/>
            <a:ext cx="49350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DC8060"/>
                </a:solidFill>
              </a:rPr>
              <a:t>Rápido</a:t>
            </a:r>
            <a:endParaRPr lang="en-US" sz="987" dirty="0"/>
          </a:p>
        </p:txBody>
      </p:sp>
      <p:sp>
        <p:nvSpPr>
          <p:cNvPr id="13" name="Shape 10"/>
          <p:cNvSpPr/>
          <p:nvPr/>
        </p:nvSpPr>
        <p:spPr>
          <a:xfrm>
            <a:off x="657225" y="3375421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4" name="Text 11"/>
          <p:cNvSpPr/>
          <p:nvPr/>
        </p:nvSpPr>
        <p:spPr>
          <a:xfrm>
            <a:off x="742950" y="3470969"/>
            <a:ext cx="53700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Esfuerzo</a:t>
            </a:r>
            <a:endParaRPr lang="en-US" sz="885" dirty="0"/>
          </a:p>
        </p:txBody>
      </p:sp>
      <p:sp>
        <p:nvSpPr>
          <p:cNvPr id="15" name="Text 12"/>
          <p:cNvSpPr/>
          <p:nvPr/>
        </p:nvSpPr>
        <p:spPr>
          <a:xfrm>
            <a:off x="3563727" y="3461146"/>
            <a:ext cx="86539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DC8060"/>
                </a:solidFill>
              </a:rPr>
              <a:t>Sin esfuerzo</a:t>
            </a:r>
            <a:endParaRPr lang="en-US" sz="987" dirty="0"/>
          </a:p>
        </p:txBody>
      </p:sp>
      <p:sp>
        <p:nvSpPr>
          <p:cNvPr id="16" name="Shape 13"/>
          <p:cNvSpPr/>
          <p:nvPr/>
        </p:nvSpPr>
        <p:spPr>
          <a:xfrm>
            <a:off x="657225" y="3812976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7" name="Text 14"/>
          <p:cNvSpPr/>
          <p:nvPr/>
        </p:nvSpPr>
        <p:spPr>
          <a:xfrm>
            <a:off x="742950" y="3908524"/>
            <a:ext cx="46512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Control</a:t>
            </a:r>
            <a:endParaRPr lang="en-US" sz="885" dirty="0"/>
          </a:p>
        </p:txBody>
      </p:sp>
      <p:sp>
        <p:nvSpPr>
          <p:cNvPr id="18" name="Text 15"/>
          <p:cNvSpPr/>
          <p:nvPr/>
        </p:nvSpPr>
        <p:spPr>
          <a:xfrm>
            <a:off x="3533422" y="3898701"/>
            <a:ext cx="89570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DC8060"/>
                </a:solidFill>
              </a:rPr>
              <a:t>Involuntario</a:t>
            </a:r>
            <a:endParaRPr lang="en-US" sz="987" dirty="0"/>
          </a:p>
        </p:txBody>
      </p:sp>
      <p:sp>
        <p:nvSpPr>
          <p:cNvPr id="19" name="Shape 16"/>
          <p:cNvSpPr/>
          <p:nvPr/>
        </p:nvSpPr>
        <p:spPr>
          <a:xfrm>
            <a:off x="657225" y="4250531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20" name="Text 17"/>
          <p:cNvSpPr/>
          <p:nvPr/>
        </p:nvSpPr>
        <p:spPr>
          <a:xfrm>
            <a:off x="742950" y="4346078"/>
            <a:ext cx="68962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Naturaleza</a:t>
            </a:r>
            <a:endParaRPr lang="en-US" sz="885" dirty="0"/>
          </a:p>
        </p:txBody>
      </p:sp>
      <p:sp>
        <p:nvSpPr>
          <p:cNvPr id="21" name="Text 18"/>
          <p:cNvSpPr/>
          <p:nvPr/>
        </p:nvSpPr>
        <p:spPr>
          <a:xfrm>
            <a:off x="3692454" y="4336256"/>
            <a:ext cx="73667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DC8060"/>
                </a:solidFill>
              </a:rPr>
              <a:t>Asociativo</a:t>
            </a:r>
            <a:endParaRPr lang="en-US" sz="987" dirty="0"/>
          </a:p>
        </p:txBody>
      </p:sp>
      <p:sp>
        <p:nvSpPr>
          <p:cNvPr id="22" name="Shape 19"/>
          <p:cNvSpPr/>
          <p:nvPr/>
        </p:nvSpPr>
        <p:spPr>
          <a:xfrm>
            <a:off x="657225" y="4688085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23" name="Text 20"/>
          <p:cNvSpPr/>
          <p:nvPr/>
        </p:nvSpPr>
        <p:spPr>
          <a:xfrm>
            <a:off x="742950" y="4783633"/>
            <a:ext cx="65130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Capacidad</a:t>
            </a:r>
            <a:endParaRPr lang="en-US" sz="885" dirty="0"/>
          </a:p>
        </p:txBody>
      </p:sp>
      <p:sp>
        <p:nvSpPr>
          <p:cNvPr id="24" name="Text 21"/>
          <p:cNvSpPr/>
          <p:nvPr/>
        </p:nvSpPr>
        <p:spPr>
          <a:xfrm>
            <a:off x="3158821" y="4773810"/>
            <a:ext cx="127030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DC8060"/>
                </a:solidFill>
              </a:rPr>
              <a:t>Enorme (Paralelo)</a:t>
            </a:r>
            <a:endParaRPr lang="en-US" sz="987" dirty="0"/>
          </a:p>
        </p:txBody>
      </p:sp>
      <p:sp>
        <p:nvSpPr>
          <p:cNvPr id="25" name="Shape 22"/>
          <p:cNvSpPr/>
          <p:nvPr/>
        </p:nvSpPr>
        <p:spPr>
          <a:xfrm>
            <a:off x="4800600" y="2159198"/>
            <a:ext cx="3857625" cy="635794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6" name="Text 23"/>
          <p:cNvSpPr/>
          <p:nvPr/>
        </p:nvSpPr>
        <p:spPr>
          <a:xfrm>
            <a:off x="4886325" y="2244923"/>
            <a:ext cx="368617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SISTEMA 2</a:t>
            </a:r>
            <a:endParaRPr lang="en-US" sz="1397" dirty="0"/>
          </a:p>
        </p:txBody>
      </p:sp>
      <p:sp>
        <p:nvSpPr>
          <p:cNvPr id="27" name="Text 24"/>
          <p:cNvSpPr/>
          <p:nvPr/>
        </p:nvSpPr>
        <p:spPr>
          <a:xfrm>
            <a:off x="4886325" y="2553890"/>
            <a:ext cx="368617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834" dirty="0">
                <a:solidFill>
                  <a:srgbClr val="FFFFFF">
                    <a:alpha val="90000"/>
                  </a:srgbClr>
                </a:solidFill>
              </a:rPr>
              <a:t>Atención Deliberada</a:t>
            </a:r>
            <a:endParaRPr lang="en-US" sz="834" dirty="0"/>
          </a:p>
        </p:txBody>
      </p:sp>
      <p:sp>
        <p:nvSpPr>
          <p:cNvPr id="28" name="Shape 25"/>
          <p:cNvSpPr/>
          <p:nvPr/>
        </p:nvSpPr>
        <p:spPr>
          <a:xfrm>
            <a:off x="4800600" y="2937867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29" name="Text 26"/>
          <p:cNvSpPr/>
          <p:nvPr/>
        </p:nvSpPr>
        <p:spPr>
          <a:xfrm>
            <a:off x="4886325" y="3033414"/>
            <a:ext cx="60707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Velocidad</a:t>
            </a:r>
            <a:endParaRPr lang="en-US" sz="885" dirty="0"/>
          </a:p>
        </p:txBody>
      </p:sp>
      <p:sp>
        <p:nvSpPr>
          <p:cNvPr id="30" name="Text 27"/>
          <p:cNvSpPr/>
          <p:nvPr/>
        </p:nvSpPr>
        <p:spPr>
          <a:xfrm>
            <a:off x="8163018" y="3023592"/>
            <a:ext cx="40948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A5058"/>
                </a:solidFill>
              </a:rPr>
              <a:t>Lento</a:t>
            </a:r>
            <a:endParaRPr lang="en-US" sz="987" dirty="0"/>
          </a:p>
        </p:txBody>
      </p:sp>
      <p:sp>
        <p:nvSpPr>
          <p:cNvPr id="31" name="Shape 28"/>
          <p:cNvSpPr/>
          <p:nvPr/>
        </p:nvSpPr>
        <p:spPr>
          <a:xfrm>
            <a:off x="4800600" y="3375421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32" name="Text 29"/>
          <p:cNvSpPr/>
          <p:nvPr/>
        </p:nvSpPr>
        <p:spPr>
          <a:xfrm>
            <a:off x="4886325" y="3470969"/>
            <a:ext cx="53700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Esfuerzo</a:t>
            </a:r>
            <a:endParaRPr lang="en-US" sz="885" dirty="0"/>
          </a:p>
        </p:txBody>
      </p:sp>
      <p:sp>
        <p:nvSpPr>
          <p:cNvPr id="33" name="Text 30"/>
          <p:cNvSpPr/>
          <p:nvPr/>
        </p:nvSpPr>
        <p:spPr>
          <a:xfrm>
            <a:off x="7877966" y="3461146"/>
            <a:ext cx="69453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A5058"/>
                </a:solidFill>
              </a:rPr>
              <a:t>Esforzado</a:t>
            </a:r>
            <a:endParaRPr lang="en-US" sz="987" dirty="0"/>
          </a:p>
        </p:txBody>
      </p:sp>
      <p:sp>
        <p:nvSpPr>
          <p:cNvPr id="34" name="Shape 31"/>
          <p:cNvSpPr/>
          <p:nvPr/>
        </p:nvSpPr>
        <p:spPr>
          <a:xfrm>
            <a:off x="4800600" y="3812976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35" name="Text 32"/>
          <p:cNvSpPr/>
          <p:nvPr/>
        </p:nvSpPr>
        <p:spPr>
          <a:xfrm>
            <a:off x="4886325" y="3908524"/>
            <a:ext cx="46512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Control</a:t>
            </a:r>
            <a:endParaRPr lang="en-US" sz="885" dirty="0"/>
          </a:p>
        </p:txBody>
      </p:sp>
      <p:sp>
        <p:nvSpPr>
          <p:cNvPr id="36" name="Text 33"/>
          <p:cNvSpPr/>
          <p:nvPr/>
        </p:nvSpPr>
        <p:spPr>
          <a:xfrm>
            <a:off x="7793106" y="3898701"/>
            <a:ext cx="77939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A5058"/>
                </a:solidFill>
              </a:rPr>
              <a:t>Deliberado</a:t>
            </a:r>
            <a:endParaRPr lang="en-US" sz="987" dirty="0"/>
          </a:p>
        </p:txBody>
      </p:sp>
      <p:sp>
        <p:nvSpPr>
          <p:cNvPr id="37" name="Shape 34"/>
          <p:cNvSpPr/>
          <p:nvPr/>
        </p:nvSpPr>
        <p:spPr>
          <a:xfrm>
            <a:off x="4800600" y="4250531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38" name="Text 35"/>
          <p:cNvSpPr/>
          <p:nvPr/>
        </p:nvSpPr>
        <p:spPr>
          <a:xfrm>
            <a:off x="4886325" y="4346078"/>
            <a:ext cx="68962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Naturaleza</a:t>
            </a:r>
            <a:endParaRPr lang="en-US" sz="885" dirty="0"/>
          </a:p>
        </p:txBody>
      </p:sp>
      <p:sp>
        <p:nvSpPr>
          <p:cNvPr id="39" name="Text 36"/>
          <p:cNvSpPr/>
          <p:nvPr/>
        </p:nvSpPr>
        <p:spPr>
          <a:xfrm>
            <a:off x="7396209" y="4336256"/>
            <a:ext cx="117629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A5058"/>
                </a:solidFill>
              </a:rPr>
              <a:t>Lógico / Reglado</a:t>
            </a:r>
            <a:endParaRPr lang="en-US" sz="987" dirty="0"/>
          </a:p>
        </p:txBody>
      </p:sp>
      <p:sp>
        <p:nvSpPr>
          <p:cNvPr id="40" name="Shape 37"/>
          <p:cNvSpPr/>
          <p:nvPr/>
        </p:nvSpPr>
        <p:spPr>
          <a:xfrm>
            <a:off x="4800600" y="4688085"/>
            <a:ext cx="3857625" cy="380405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41" name="Text 38"/>
          <p:cNvSpPr/>
          <p:nvPr/>
        </p:nvSpPr>
        <p:spPr>
          <a:xfrm>
            <a:off x="4886325" y="4783633"/>
            <a:ext cx="65130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A6A6A"/>
                </a:solidFill>
              </a:rPr>
              <a:t>Capacidad</a:t>
            </a:r>
            <a:endParaRPr lang="en-US" sz="885" dirty="0"/>
          </a:p>
        </p:txBody>
      </p:sp>
      <p:sp>
        <p:nvSpPr>
          <p:cNvPr id="42" name="Text 39"/>
          <p:cNvSpPr/>
          <p:nvPr/>
        </p:nvSpPr>
        <p:spPr>
          <a:xfrm>
            <a:off x="7403771" y="4773810"/>
            <a:ext cx="116872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A5058"/>
                </a:solidFill>
              </a:rPr>
              <a:t>Limitada (Serial)</a:t>
            </a:r>
            <a:endParaRPr lang="en-US" sz="987" dirty="0"/>
          </a:p>
        </p:txBody>
      </p:sp>
      <p:pic>
        <p:nvPicPr>
          <p:cNvPr id="43" name="Imagen 42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0CD75925-345C-A66E-C928-0D3118F3C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973" y="345309"/>
            <a:ext cx="4733489" cy="1511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164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5649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947620" y="695316"/>
            <a:ext cx="1248733" cy="283964"/>
          </a:xfrm>
          <a:prstGeom prst="rect">
            <a:avLst/>
          </a:prstGeom>
          <a:solidFill>
            <a:srgbClr val="000000">
              <a:alpha val="0"/>
            </a:srgbClr>
          </a:solidFill>
          <a:ln w="9144">
            <a:solidFill>
              <a:srgbClr val="DC806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3947620" y="695316"/>
            <a:ext cx="1248733" cy="283964"/>
          </a:xfrm>
          <a:prstGeom prst="rect">
            <a:avLst/>
          </a:prstGeom>
          <a:noFill/>
          <a:ln/>
        </p:spPr>
        <p:txBody>
          <a:bodyPr wrap="square" lIns="136017" tIns="68072" rIns="136017" bIns="68072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kern="0" spc="3" dirty="0">
                <a:solidFill>
                  <a:srgbClr val="DC8060"/>
                </a:solidFill>
              </a:rPr>
              <a:t>REVELACIÓN</a:t>
            </a:r>
            <a:endParaRPr lang="en-US" sz="784" dirty="0"/>
          </a:p>
        </p:txBody>
      </p:sp>
      <p:sp>
        <p:nvSpPr>
          <p:cNvPr id="5" name="Text 2"/>
          <p:cNvSpPr/>
          <p:nvPr/>
        </p:nvSpPr>
        <p:spPr>
          <a:xfrm>
            <a:off x="2936135" y="1115011"/>
            <a:ext cx="3271729" cy="3810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1400" b="1" dirty="0">
                <a:solidFill>
                  <a:srgbClr val="FFFFFF"/>
                </a:solidFill>
              </a:rPr>
              <a:t>¿Quién lleva realmente el volante?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492369" y="1687439"/>
            <a:ext cx="8023274" cy="945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E0EBEB"/>
                </a:solidFill>
              </a:rPr>
              <a:t>Te identificas con el Sistema 2 (la voz consciente que narra tu </a:t>
            </a:r>
            <a:r>
              <a:rPr lang="en-US" sz="2000" dirty="0" err="1">
                <a:solidFill>
                  <a:srgbClr val="E0EBEB"/>
                </a:solidFill>
              </a:rPr>
              <a:t>vida</a:t>
            </a:r>
            <a:r>
              <a:rPr lang="en-US" sz="2000" dirty="0">
                <a:solidFill>
                  <a:srgbClr val="E0EBEB"/>
                </a:solidFill>
              </a:rPr>
              <a:t>). Crees que eres el protagonista y el autor de tus decisiones.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1043267" y="2909460"/>
            <a:ext cx="7057467" cy="1531553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Shape 5"/>
          <p:cNvSpPr/>
          <p:nvPr/>
        </p:nvSpPr>
        <p:spPr>
          <a:xfrm>
            <a:off x="1043267" y="2909460"/>
            <a:ext cx="42863" cy="1531553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9" name="Text 6"/>
          <p:cNvSpPr/>
          <p:nvPr/>
        </p:nvSpPr>
        <p:spPr>
          <a:xfrm>
            <a:off x="1350448" y="3195210"/>
            <a:ext cx="6443104" cy="9600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02" b="1" dirty="0">
                <a:solidFill>
                  <a:srgbClr val="FFFFFF"/>
                </a:solidFill>
              </a:rPr>
              <a:t>"A menudo, tu mente consciente no es el rey que gobierna,
 sino el </a:t>
            </a:r>
            <a:r>
              <a:rPr lang="en-US" sz="1602" b="1" dirty="0">
                <a:solidFill>
                  <a:srgbClr val="DC8060"/>
                </a:solidFill>
              </a:rPr>
              <a:t>abogado defensor</a:t>
            </a:r>
            <a:r>
              <a:rPr lang="en-US" sz="1602" b="1" dirty="0">
                <a:solidFill>
                  <a:srgbClr val="FFFFFF"/>
                </a:solidFill>
              </a:rPr>
              <a:t> que justifica
 lo que tu mente inconsciente ya ha decidido."</a:t>
            </a:r>
            <a:endParaRPr lang="en-US" sz="1602" dirty="0"/>
          </a:p>
        </p:txBody>
      </p:sp>
    </p:spTree>
    <p:extLst>
      <p:ext uri="{BB962C8B-B14F-4D97-AF65-F5344CB8AC3E}">
        <p14:creationId xmlns:p14="http://schemas.microsoft.com/office/powerpoint/2010/main" val="374231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77836-A82E-9C9B-9058-00E07FA89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A87EB8CC-94D1-F87D-5EA7-149654FA5E6B}"/>
              </a:ext>
            </a:extLst>
          </p:cNvPr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7C8BCD1-DAB4-C34F-1494-672458505CF6}"/>
              </a:ext>
            </a:extLst>
          </p:cNvPr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EXPERIMENTO</a:t>
            </a:r>
            <a:endParaRPr lang="en-US" sz="1000" dirty="0"/>
          </a:p>
        </p:txBody>
      </p:sp>
      <p:pic>
        <p:nvPicPr>
          <p:cNvPr id="4" name="Imagen 3" descr="Diagrama, Texto&#10;&#10;El contenido generado por IA puede ser incorrecto.">
            <a:extLst>
              <a:ext uri="{FF2B5EF4-FFF2-40B4-BE49-F238E27FC236}">
                <a16:creationId xmlns:a16="http://schemas.microsoft.com/office/drawing/2014/main" id="{B6F83382-0824-2CA0-5593-A810A8EE7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322" y="691589"/>
            <a:ext cx="7394161" cy="429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698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F75F4D-39B3-B7BF-721E-6BFCFC727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C75F06AD-B193-157E-7CAF-5E67F5CB6D33}"/>
              </a:ext>
            </a:extLst>
          </p:cNvPr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234000E-A9FE-2AD9-6543-F72D21C9D39D}"/>
              </a:ext>
            </a:extLst>
          </p:cNvPr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EXPERIMENTO</a:t>
            </a:r>
            <a:endParaRPr lang="en-US" sz="1000" dirty="0"/>
          </a:p>
        </p:txBody>
      </p:sp>
      <p:pic>
        <p:nvPicPr>
          <p:cNvPr id="6" name="Imagen 5" descr="Texto&#10;&#10;El contenido generado por IA puede ser incorrecto.">
            <a:extLst>
              <a:ext uri="{FF2B5EF4-FFF2-40B4-BE49-F238E27FC236}">
                <a16:creationId xmlns:a16="http://schemas.microsoft.com/office/drawing/2014/main" id="{07026388-8D5A-110A-3A05-FAE72A75D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24" y="919588"/>
            <a:ext cx="8680352" cy="372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757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9A993-8B07-3C62-40B3-587BC7584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C9C330FA-C63C-19A8-616B-EFA81BDEE862}"/>
              </a:ext>
            </a:extLst>
          </p:cNvPr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B912D6DE-03F2-4180-3ED8-A98877B054E7}"/>
              </a:ext>
            </a:extLst>
          </p:cNvPr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EXPERIMENTO</a:t>
            </a:r>
            <a:endParaRPr lang="en-US" sz="1000" dirty="0"/>
          </a:p>
        </p:txBody>
      </p:sp>
      <p:pic>
        <p:nvPicPr>
          <p:cNvPr id="4" name="Imagen 3" descr="Imagen que contiene Texto&#10;&#10;El contenido generado por IA puede ser incorrecto.">
            <a:extLst>
              <a:ext uri="{FF2B5EF4-FFF2-40B4-BE49-F238E27FC236}">
                <a16:creationId xmlns:a16="http://schemas.microsoft.com/office/drawing/2014/main" id="{0018B6F2-EF1B-A95E-382E-16D1A368F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1" y="789371"/>
            <a:ext cx="6975485" cy="392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266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F1133-547D-0CA3-6123-CA1FCB582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6F8F519C-28FB-70F9-FD2B-50A738F728F2}"/>
              </a:ext>
            </a:extLst>
          </p:cNvPr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C8CA3AB0-6521-9285-BE4B-6EBF42C13FF7}"/>
              </a:ext>
            </a:extLst>
          </p:cNvPr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EXPERIMENTO</a:t>
            </a:r>
            <a:endParaRPr lang="en-US" sz="1000" dirty="0"/>
          </a:p>
        </p:txBody>
      </p:sp>
      <p:pic>
        <p:nvPicPr>
          <p:cNvPr id="6" name="Imagen 5" descr="Texto&#10;&#10;El contenido generado por IA puede ser incorrecto.">
            <a:extLst>
              <a:ext uri="{FF2B5EF4-FFF2-40B4-BE49-F238E27FC236}">
                <a16:creationId xmlns:a16="http://schemas.microsoft.com/office/drawing/2014/main" id="{A39D4E61-FBD1-2716-21B4-3B6991864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971" y="988917"/>
            <a:ext cx="8572500" cy="372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11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2D23F9-3CC2-BF51-17A0-C24E73FEE0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2F717B31-9E70-F42D-59EA-E4199DE9E5D1}"/>
              </a:ext>
            </a:extLst>
          </p:cNvPr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153B7A7-999C-5554-DD6A-376BF7D6BFE7}"/>
              </a:ext>
            </a:extLst>
          </p:cNvPr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EXPERIMENTO</a:t>
            </a:r>
            <a:endParaRPr lang="en-US" sz="1000" dirty="0"/>
          </a:p>
        </p:txBody>
      </p:sp>
      <p:pic>
        <p:nvPicPr>
          <p:cNvPr id="4" name="Imagen 3" descr="Imagen que contiene Texto&#10;&#10;El contenido generado por IA puede ser incorrecto.">
            <a:extLst>
              <a:ext uri="{FF2B5EF4-FFF2-40B4-BE49-F238E27FC236}">
                <a16:creationId xmlns:a16="http://schemas.microsoft.com/office/drawing/2014/main" id="{E34D26F8-226F-70BA-5E68-2D585DD16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991" y="743311"/>
            <a:ext cx="7629378" cy="4198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849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IMPLICACIÓN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El peligro de la confianza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613703" y="1789509"/>
            <a:ext cx="8001000" cy="1042988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 sz="1200"/>
          </a:p>
        </p:txBody>
      </p:sp>
      <p:sp>
        <p:nvSpPr>
          <p:cNvPr id="8" name="Text 5"/>
          <p:cNvSpPr/>
          <p:nvPr/>
        </p:nvSpPr>
        <p:spPr>
          <a:xfrm>
            <a:off x="792297" y="1968103"/>
            <a:ext cx="246862" cy="2782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b="1" dirty="0">
                <a:solidFill>
                  <a:srgbClr val="DC8060">
                    <a:alpha val="80000"/>
                  </a:srgbClr>
                </a:solidFill>
              </a:rPr>
              <a:t>01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1333520" y="1968103"/>
            <a:ext cx="2556790" cy="18229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2A5058"/>
                </a:solidFill>
              </a:rPr>
              <a:t>La presión favorece al Sistema 1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1333520" y="2253853"/>
            <a:ext cx="710259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5A6A6A"/>
                </a:solidFill>
              </a:rPr>
              <a:t>El estrés y la prisa consumen los recursos del Sistema 2. En crisis, tendemos a operar en piloto automático (estereotipos, sesgos).</a:t>
            </a: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571500" y="3264694"/>
            <a:ext cx="8001000" cy="1042988"/>
          </a:xfrm>
          <a:prstGeom prst="rect">
            <a:avLst/>
          </a:prstGeom>
          <a:solidFill>
            <a:srgbClr val="FFFFFF"/>
          </a:solidFill>
          <a:ln w="9144">
            <a:solidFill>
              <a:srgbClr val="E8E4E0"/>
            </a:solidFill>
            <a:prstDash val="solid"/>
          </a:ln>
        </p:spPr>
        <p:txBody>
          <a:bodyPr/>
          <a:lstStyle/>
          <a:p>
            <a:endParaRPr lang="es-ES" sz="1200"/>
          </a:p>
        </p:txBody>
      </p:sp>
      <p:sp>
        <p:nvSpPr>
          <p:cNvPr id="16" name="Text 13"/>
          <p:cNvSpPr/>
          <p:nvPr/>
        </p:nvSpPr>
        <p:spPr>
          <a:xfrm>
            <a:off x="750094" y="3443287"/>
            <a:ext cx="293350" cy="2782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b="1" dirty="0">
                <a:solidFill>
                  <a:srgbClr val="DC8060">
                    <a:alpha val="80000"/>
                  </a:srgbClr>
                </a:solidFill>
              </a:rPr>
              <a:t>02</a:t>
            </a: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1291317" y="3443287"/>
            <a:ext cx="2192908" cy="18229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2A5058"/>
                </a:solidFill>
              </a:rPr>
              <a:t>La trampa de la coherencia</a:t>
            </a:r>
            <a:endParaRPr lang="en-US" sz="1200" dirty="0"/>
          </a:p>
        </p:txBody>
      </p:sp>
      <p:sp>
        <p:nvSpPr>
          <p:cNvPr id="18" name="Text 15"/>
          <p:cNvSpPr/>
          <p:nvPr/>
        </p:nvSpPr>
        <p:spPr>
          <a:xfrm>
            <a:off x="1291317" y="3729037"/>
            <a:ext cx="710259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5A6A6A"/>
                </a:solidFill>
              </a:rPr>
              <a:t>La confianza subjetiva no es un indicador de verdad, sino de la coherencia de la historia que tu Sistema 1 ha construido.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48101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CONTEXTO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De las piezas al sistema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571500" y="1493044"/>
            <a:ext cx="3786188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00" dirty="0">
                <a:solidFill>
                  <a:srgbClr val="5A6A6A"/>
                </a:solidFill>
              </a:rPr>
              <a:t>Hasta ahora hemos analizado los componentes por separado. Pero tu cerebro no experimenta "partes".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735806" y="2135981"/>
            <a:ext cx="161904" cy="1538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b="1" dirty="0">
                <a:solidFill>
                  <a:srgbClr val="2A3A3A"/>
                </a:solidFill>
              </a:rPr>
              <a:t>T1:</a:t>
            </a:r>
            <a:endParaRPr lang="en-US" sz="1000" dirty="0"/>
          </a:p>
        </p:txBody>
      </p:sp>
      <p:sp>
        <p:nvSpPr>
          <p:cNvPr id="9" name="Text 6"/>
          <p:cNvSpPr/>
          <p:nvPr/>
        </p:nvSpPr>
        <p:spPr>
          <a:xfrm>
            <a:off x="920483" y="2135981"/>
            <a:ext cx="1351332" cy="1538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2A3A3A"/>
                </a:solidFill>
              </a:rPr>
              <a:t>Predicción (El motor)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735806" y="2418159"/>
            <a:ext cx="187552" cy="1538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b="1" dirty="0">
                <a:solidFill>
                  <a:srgbClr val="2A3A3A"/>
                </a:solidFill>
              </a:rPr>
              <a:t>T2:</a:t>
            </a:r>
            <a:endParaRPr lang="en-US" sz="1000" dirty="0"/>
          </a:p>
        </p:txBody>
      </p:sp>
      <p:sp>
        <p:nvSpPr>
          <p:cNvPr id="11" name="Text 8"/>
          <p:cNvSpPr/>
          <p:nvPr/>
        </p:nvSpPr>
        <p:spPr>
          <a:xfrm>
            <a:off x="920483" y="2418159"/>
            <a:ext cx="1362552" cy="1538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2A3A3A"/>
                </a:solidFill>
              </a:rPr>
              <a:t>Sentidos (La entrada)</a:t>
            </a:r>
            <a:endParaRPr lang="en-US" sz="1000" dirty="0"/>
          </a:p>
        </p:txBody>
      </p:sp>
      <p:sp>
        <p:nvSpPr>
          <p:cNvPr id="12" name="Text 9"/>
          <p:cNvSpPr/>
          <p:nvPr/>
        </p:nvSpPr>
        <p:spPr>
          <a:xfrm>
            <a:off x="735806" y="2700338"/>
            <a:ext cx="187552" cy="1538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b="1" dirty="0">
                <a:solidFill>
                  <a:srgbClr val="2A3A3A"/>
                </a:solidFill>
              </a:rPr>
              <a:t>T3: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920483" y="2700338"/>
            <a:ext cx="1312860" cy="1538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2A3A3A"/>
                </a:solidFill>
              </a:rPr>
              <a:t>Memoria (El archivo)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735806" y="2982516"/>
            <a:ext cx="200376" cy="1538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b="1" dirty="0">
                <a:solidFill>
                  <a:srgbClr val="2A3A3A"/>
                </a:solidFill>
              </a:rPr>
              <a:t>T4: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920483" y="2982516"/>
            <a:ext cx="1285608" cy="1538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2A3A3A"/>
                </a:solidFill>
              </a:rPr>
              <a:t>Emociones (El filtro)</a:t>
            </a:r>
            <a:endParaRPr lang="en-US" sz="1000" dirty="0"/>
          </a:p>
        </p:txBody>
      </p:sp>
      <p:sp>
        <p:nvSpPr>
          <p:cNvPr id="28" name="Shape 25"/>
          <p:cNvSpPr/>
          <p:nvPr/>
        </p:nvSpPr>
        <p:spPr>
          <a:xfrm>
            <a:off x="571500" y="4336256"/>
            <a:ext cx="8001000" cy="571500"/>
          </a:xfrm>
          <a:prstGeom prst="rect">
            <a:avLst/>
          </a:prstGeom>
          <a:solidFill>
            <a:srgbClr val="2A505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9" name="Text 26"/>
          <p:cNvSpPr/>
          <p:nvPr/>
        </p:nvSpPr>
        <p:spPr>
          <a:xfrm>
            <a:off x="571500" y="4336256"/>
            <a:ext cx="8001000" cy="571500"/>
          </a:xfrm>
          <a:prstGeom prst="rect">
            <a:avLst/>
          </a:prstGeom>
          <a:noFill/>
          <a:ln/>
        </p:spPr>
        <p:txBody>
          <a:bodyPr wrap="square" lIns="212598" tIns="212598" rIns="212598" bIns="212598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No son piezas separadas. Son modos de una </a:t>
            </a:r>
            <a:r>
              <a:rPr lang="en-US" sz="1090" b="1" dirty="0">
                <a:solidFill>
                  <a:srgbClr val="DC8060"/>
                </a:solidFill>
              </a:rPr>
              <a:t>misma máquina</a:t>
            </a:r>
            <a:r>
              <a:rPr lang="en-US" sz="1090" b="1" dirty="0">
                <a:solidFill>
                  <a:srgbClr val="FFFFFF"/>
                </a:solidFill>
              </a:rPr>
              <a:t>.</a:t>
            </a:r>
            <a:endParaRPr lang="en-US" sz="1090" dirty="0"/>
          </a:p>
        </p:txBody>
      </p:sp>
      <p:pic>
        <p:nvPicPr>
          <p:cNvPr id="30" name="Imagen 29" descr="Imagen que contiene Diagrama&#10;&#10;El contenido generado por IA puede ser incorrecto.">
            <a:extLst>
              <a:ext uri="{FF2B5EF4-FFF2-40B4-BE49-F238E27FC236}">
                <a16:creationId xmlns:a16="http://schemas.microsoft.com/office/drawing/2014/main" id="{A68BD1B3-F04A-669B-1BC4-3118C34B0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688" y="1050411"/>
            <a:ext cx="4378330" cy="285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698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948593" cy="14106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ESTRUCTURA 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6307817" cy="33265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s-ES" sz="2000" b="1" dirty="0">
                <a:solidFill>
                  <a:srgbClr val="2A5058"/>
                </a:solidFill>
              </a:rPr>
              <a:t>Como integra el cerebro toda esta </a:t>
            </a:r>
            <a:r>
              <a:rPr lang="es-ES" sz="2000" b="1" dirty="0" err="1">
                <a:solidFill>
                  <a:srgbClr val="2A5058"/>
                </a:solidFill>
              </a:rPr>
              <a:t>informacion</a:t>
            </a:r>
            <a:endParaRPr lang="en-US" sz="2000" dirty="0"/>
          </a:p>
        </p:txBody>
      </p:sp>
      <p:pic>
        <p:nvPicPr>
          <p:cNvPr id="28" name="Imagen 27" descr="Diagrama&#10;&#10;El contenido generado por IA puede ser incorrecto.">
            <a:extLst>
              <a:ext uri="{FF2B5EF4-FFF2-40B4-BE49-F238E27FC236}">
                <a16:creationId xmlns:a16="http://schemas.microsoft.com/office/drawing/2014/main" id="{5507209A-6A0F-CC5C-21AB-6E5A49D8F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86" y="1135856"/>
            <a:ext cx="8001000" cy="352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63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842110" y="607051"/>
            <a:ext cx="1459781" cy="366117"/>
          </a:xfrm>
          <a:prstGeom prst="rect">
            <a:avLst/>
          </a:prstGeom>
          <a:solidFill>
            <a:srgbClr val="000000">
              <a:alpha val="0"/>
            </a:srgbClr>
          </a:solidFill>
          <a:ln w="18288">
            <a:solidFill>
              <a:srgbClr val="DC8060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3842110" y="607051"/>
            <a:ext cx="1459781" cy="366117"/>
          </a:xfrm>
          <a:prstGeom prst="rect">
            <a:avLst/>
          </a:prstGeom>
          <a:noFill/>
          <a:ln/>
        </p:spPr>
        <p:txBody>
          <a:bodyPr wrap="square" lIns="170053" tIns="85090" rIns="170053" bIns="8509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DC8060"/>
                </a:solidFill>
              </a:rPr>
              <a:t>DATO CLAVE</a:t>
            </a:r>
            <a:endParaRPr lang="en-US" sz="987" dirty="0"/>
          </a:p>
        </p:txBody>
      </p:sp>
      <p:sp>
        <p:nvSpPr>
          <p:cNvPr id="5" name="Text 2"/>
          <p:cNvSpPr/>
          <p:nvPr/>
        </p:nvSpPr>
        <p:spPr>
          <a:xfrm>
            <a:off x="3447461" y="1044606"/>
            <a:ext cx="2249077" cy="177311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5800"/>
              </a:lnSpc>
              <a:buNone/>
            </a:pPr>
            <a:r>
              <a:rPr lang="en-US" sz="8000" b="1" kern="0" spc="-4" dirty="0">
                <a:solidFill>
                  <a:srgbClr val="DC8060"/>
                </a:solidFill>
              </a:rPr>
              <a:t>90%</a:t>
            </a:r>
            <a:endParaRPr lang="en-US" sz="8000" dirty="0"/>
          </a:p>
        </p:txBody>
      </p:sp>
      <p:sp>
        <p:nvSpPr>
          <p:cNvPr id="6" name="Text 3"/>
          <p:cNvSpPr/>
          <p:nvPr/>
        </p:nvSpPr>
        <p:spPr>
          <a:xfrm>
            <a:off x="2225250" y="2887114"/>
            <a:ext cx="4693500" cy="72006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dirty="0">
                <a:solidFill>
                  <a:srgbClr val="FFFFFF"/>
                </a:solidFill>
              </a:rPr>
              <a:t>del procesamiento cerebral ocurre
sin intervención consciente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68674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IMPLICACIÓN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3624390" cy="33265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La </a:t>
            </a:r>
            <a:r>
              <a:rPr lang="en-US" sz="2000" b="1" dirty="0" err="1">
                <a:solidFill>
                  <a:srgbClr val="2A5058"/>
                </a:solidFill>
              </a:rPr>
              <a:t>ilusión</a:t>
            </a:r>
            <a:r>
              <a:rPr lang="en-US" sz="2000" b="1" dirty="0">
                <a:solidFill>
                  <a:srgbClr val="2A5058"/>
                </a:solidFill>
              </a:rPr>
              <a:t> de la </a:t>
            </a:r>
            <a:r>
              <a:rPr lang="en-US" sz="2000" b="1" dirty="0" err="1">
                <a:solidFill>
                  <a:srgbClr val="2A5058"/>
                </a:solidFill>
              </a:rPr>
              <a:t>simplicidad</a:t>
            </a:r>
            <a:endParaRPr lang="en-US" sz="2000" dirty="0"/>
          </a:p>
        </p:txBody>
      </p:sp>
      <p:pic>
        <p:nvPicPr>
          <p:cNvPr id="22" name="vid-m01-Captura-balon">
            <a:hlinkClick r:id="" action="ppaction://media"/>
            <a:extLst>
              <a:ext uri="{FF2B5EF4-FFF2-40B4-BE49-F238E27FC236}">
                <a16:creationId xmlns:a16="http://schemas.microsoft.com/office/drawing/2014/main" id="{172A695F-3BE4-2BD6-29B0-4BDB766494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3999" y="1221581"/>
            <a:ext cx="6128825" cy="339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2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2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8E122-1312-80B2-42C2-40601656E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A5383C24-CDD8-6E8C-BAF6-60131B93D971}"/>
              </a:ext>
            </a:extLst>
          </p:cNvPr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3B87ED2-F43A-1AD7-BD6B-23B79BCD81F5}"/>
              </a:ext>
            </a:extLst>
          </p:cNvPr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IMPLICACIÓN</a:t>
            </a:r>
            <a:endParaRPr lang="en-US" sz="10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91F44050-6832-23C6-82E9-004864816702}"/>
              </a:ext>
            </a:extLst>
          </p:cNvPr>
          <p:cNvSpPr/>
          <p:nvPr/>
        </p:nvSpPr>
        <p:spPr>
          <a:xfrm>
            <a:off x="571500" y="655439"/>
            <a:ext cx="3624390" cy="33265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La </a:t>
            </a:r>
            <a:r>
              <a:rPr lang="en-US" sz="2000" b="1" dirty="0" err="1">
                <a:solidFill>
                  <a:srgbClr val="2A5058"/>
                </a:solidFill>
              </a:rPr>
              <a:t>ilusión</a:t>
            </a:r>
            <a:r>
              <a:rPr lang="en-US" sz="2000" b="1" dirty="0">
                <a:solidFill>
                  <a:srgbClr val="2A5058"/>
                </a:solidFill>
              </a:rPr>
              <a:t> de la </a:t>
            </a:r>
            <a:r>
              <a:rPr lang="en-US" sz="2000" b="1" dirty="0" err="1">
                <a:solidFill>
                  <a:srgbClr val="2A5058"/>
                </a:solidFill>
              </a:rPr>
              <a:t>simplicidad</a:t>
            </a:r>
            <a:endParaRPr lang="en-US" sz="2000" dirty="0"/>
          </a:p>
        </p:txBody>
      </p:sp>
      <p:pic>
        <p:nvPicPr>
          <p:cNvPr id="21" name="Imagen 20" descr="Diagrama&#10;&#10;El contenido generado por IA puede ser incorrecto.">
            <a:extLst>
              <a:ext uri="{FF2B5EF4-FFF2-40B4-BE49-F238E27FC236}">
                <a16:creationId xmlns:a16="http://schemas.microsoft.com/office/drawing/2014/main" id="{E818D095-86FD-2136-66C0-BBBFABEF3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986" y="1332039"/>
            <a:ext cx="7772196" cy="305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46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968" y="1832871"/>
            <a:ext cx="1471054" cy="10287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100"/>
              </a:lnSpc>
              <a:buNone/>
            </a:pPr>
            <a:r>
              <a:rPr lang="en-US" sz="9327" b="1" dirty="0">
                <a:solidFill>
                  <a:srgbClr val="DC8060">
                    <a:alpha val="90000"/>
                  </a:srgbClr>
                </a:solidFill>
              </a:rPr>
              <a:t>06</a:t>
            </a:r>
            <a:endParaRPr lang="en-US" sz="9327" dirty="0"/>
          </a:p>
        </p:txBody>
      </p:sp>
      <p:sp>
        <p:nvSpPr>
          <p:cNvPr id="4" name="Text 1"/>
          <p:cNvSpPr/>
          <p:nvPr/>
        </p:nvSpPr>
        <p:spPr>
          <a:xfrm>
            <a:off x="3042679" y="1688604"/>
            <a:ext cx="377368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kern="0" spc="3" dirty="0">
                <a:solidFill>
                  <a:srgbClr val="E0EBEB">
                    <a:alpha val="80000"/>
                  </a:srgbClr>
                </a:solidFill>
              </a:rPr>
              <a:t>TEMA</a:t>
            </a:r>
            <a:endParaRPr lang="en-US" sz="987" dirty="0"/>
          </a:p>
        </p:txBody>
      </p:sp>
      <p:sp>
        <p:nvSpPr>
          <p:cNvPr id="5" name="Text 2"/>
          <p:cNvSpPr/>
          <p:nvPr/>
        </p:nvSpPr>
        <p:spPr>
          <a:xfrm>
            <a:off x="3042679" y="2026146"/>
            <a:ext cx="3773686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FFFFFF"/>
                </a:solidFill>
              </a:rPr>
              <a:t>Dos Sistemas de
Pensamiento</a:t>
            </a:r>
            <a:endParaRPr lang="en-US" sz="3294" dirty="0"/>
          </a:p>
        </p:txBody>
      </p:sp>
      <p:sp>
        <p:nvSpPr>
          <p:cNvPr id="6" name="Text 3"/>
          <p:cNvSpPr/>
          <p:nvPr/>
        </p:nvSpPr>
        <p:spPr>
          <a:xfrm>
            <a:off x="3042679" y="3246276"/>
            <a:ext cx="3773686" cy="28002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86" dirty="0">
                <a:solidFill>
                  <a:srgbClr val="E0EBEB"/>
                </a:solidFill>
              </a:rPr>
              <a:t>El piloto automático y el copiloto dormido</a:t>
            </a:r>
            <a:endParaRPr lang="en-US" sz="1486" dirty="0"/>
          </a:p>
        </p:txBody>
      </p:sp>
    </p:spTree>
    <p:extLst>
      <p:ext uri="{BB962C8B-B14F-4D97-AF65-F5344CB8AC3E}">
        <p14:creationId xmlns:p14="http://schemas.microsoft.com/office/powerpoint/2010/main" val="2369874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79295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71500" y="428625"/>
            <a:ext cx="80010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REFERENCIA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571500" y="655439"/>
            <a:ext cx="8001000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A5058"/>
                </a:solidFill>
              </a:rPr>
              <a:t>Daniel Kahneman: La mente dividida</a:t>
            </a:r>
            <a:endParaRPr lang="en-US" sz="2000" dirty="0"/>
          </a:p>
        </p:txBody>
      </p:sp>
      <p:sp>
        <p:nvSpPr>
          <p:cNvPr id="14" name="Shape 11"/>
          <p:cNvSpPr/>
          <p:nvPr/>
        </p:nvSpPr>
        <p:spPr>
          <a:xfrm>
            <a:off x="730934" y="3931015"/>
            <a:ext cx="8001000" cy="857250"/>
          </a:xfrm>
          <a:prstGeom prst="rect">
            <a:avLst/>
          </a:prstGeom>
          <a:solidFill>
            <a:srgbClr val="F2F7F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5" name="Text 12"/>
          <p:cNvSpPr/>
          <p:nvPr/>
        </p:nvSpPr>
        <p:spPr>
          <a:xfrm>
            <a:off x="945247" y="4145328"/>
            <a:ext cx="757237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090" b="1" i="1" dirty="0">
                <a:solidFill>
                  <a:srgbClr val="2A5058"/>
                </a:solidFill>
              </a:rPr>
              <a:t>"Aunque el Sistema 2 cree estar donde ocurre la acción,
 el protagonista habitual es el Sistema 1."</a:t>
            </a:r>
            <a:endParaRPr lang="en-US" sz="1090" dirty="0"/>
          </a:p>
        </p:txBody>
      </p:sp>
      <p:sp>
        <p:nvSpPr>
          <p:cNvPr id="16" name="Text 13"/>
          <p:cNvSpPr/>
          <p:nvPr/>
        </p:nvSpPr>
        <p:spPr>
          <a:xfrm>
            <a:off x="895057" y="4939177"/>
            <a:ext cx="800100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r">
              <a:lnSpc>
                <a:spcPts val="900"/>
              </a:lnSpc>
              <a:buNone/>
            </a:pPr>
            <a:r>
              <a:rPr lang="en-US" sz="727" dirty="0">
                <a:solidFill>
                  <a:srgbClr val="889088"/>
                </a:solidFill>
              </a:rPr>
              <a:t>Ref: Kahneman, D. (2011). Thinking, Fast and Slow.</a:t>
            </a:r>
            <a:endParaRPr lang="en-US" sz="727" dirty="0"/>
          </a:p>
        </p:txBody>
      </p:sp>
      <p:pic>
        <p:nvPicPr>
          <p:cNvPr id="17" name="Imagen 16" descr="Diagrama&#10;&#10;El contenido generado por IA puede ser incorrecto.">
            <a:extLst>
              <a:ext uri="{FF2B5EF4-FFF2-40B4-BE49-F238E27FC236}">
                <a16:creationId xmlns:a16="http://schemas.microsoft.com/office/drawing/2014/main" id="{55E993C2-0E08-D7CC-D969-E7B98B828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5864" y="1098280"/>
            <a:ext cx="6262271" cy="2681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163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6275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375" y="571500"/>
            <a:ext cx="871392" cy="14106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000" b="1" kern="0" spc="2" dirty="0">
                <a:solidFill>
                  <a:srgbClr val="DC8060"/>
                </a:solidFill>
              </a:rPr>
              <a:t>REFERENCIA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714375" y="869752"/>
            <a:ext cx="6429375" cy="8800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62" b="1" dirty="0">
                <a:solidFill>
                  <a:srgbClr val="FFFFFF"/>
                </a:solidFill>
              </a:rPr>
              <a:t>De la arquitectura a los
modos de operación</a:t>
            </a:r>
            <a:endParaRPr lang="en-US" sz="2862" dirty="0"/>
          </a:p>
        </p:txBody>
      </p:sp>
      <p:sp>
        <p:nvSpPr>
          <p:cNvPr id="5" name="Shape 2"/>
          <p:cNvSpPr/>
          <p:nvPr/>
        </p:nvSpPr>
        <p:spPr>
          <a:xfrm>
            <a:off x="714375" y="2178453"/>
            <a:ext cx="7715250" cy="817959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Shape 3"/>
          <p:cNvSpPr/>
          <p:nvPr/>
        </p:nvSpPr>
        <p:spPr>
          <a:xfrm>
            <a:off x="714375" y="2178453"/>
            <a:ext cx="28575" cy="817959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7" name="Text 4"/>
          <p:cNvSpPr/>
          <p:nvPr/>
        </p:nvSpPr>
        <p:spPr>
          <a:xfrm>
            <a:off x="1000125" y="2450809"/>
            <a:ext cx="2857500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86" dirty="0">
                <a:solidFill>
                  <a:srgbClr val="E0EBEB"/>
                </a:solidFill>
              </a:rPr>
              <a:t>Corteza + Ganglios Basales</a:t>
            </a:r>
            <a:endParaRPr lang="en-US" sz="1486" dirty="0"/>
          </a:p>
        </p:txBody>
      </p:sp>
      <p:sp>
        <p:nvSpPr>
          <p:cNvPr id="8" name="Text 5"/>
          <p:cNvSpPr/>
          <p:nvPr/>
        </p:nvSpPr>
        <p:spPr>
          <a:xfrm>
            <a:off x="4143375" y="2421341"/>
            <a:ext cx="22862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DC8060"/>
                </a:solidFill>
              </a:rPr>
              <a:t>→</a:t>
            </a:r>
            <a:endParaRPr lang="en-US" sz="1704" dirty="0"/>
          </a:p>
        </p:txBody>
      </p:sp>
      <p:sp>
        <p:nvSpPr>
          <p:cNvPr id="9" name="Text 6"/>
          <p:cNvSpPr/>
          <p:nvPr/>
        </p:nvSpPr>
        <p:spPr>
          <a:xfrm>
            <a:off x="4657753" y="2307041"/>
            <a:ext cx="1310320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SISTEMA 1</a:t>
            </a:r>
            <a:endParaRPr lang="en-US" sz="1808" dirty="0"/>
          </a:p>
        </p:txBody>
      </p:sp>
      <p:sp>
        <p:nvSpPr>
          <p:cNvPr id="10" name="Text 7"/>
          <p:cNvSpPr/>
          <p:nvPr/>
        </p:nvSpPr>
        <p:spPr>
          <a:xfrm>
            <a:off x="4657753" y="2692803"/>
            <a:ext cx="131032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i="1" dirty="0">
                <a:solidFill>
                  <a:srgbClr val="A8B0A8"/>
                </a:solidFill>
              </a:rPr>
              <a:t>Operación automática</a:t>
            </a:r>
            <a:endParaRPr lang="en-US" sz="942" dirty="0"/>
          </a:p>
        </p:txBody>
      </p:sp>
      <p:sp>
        <p:nvSpPr>
          <p:cNvPr id="11" name="Shape 8"/>
          <p:cNvSpPr/>
          <p:nvPr/>
        </p:nvSpPr>
        <p:spPr>
          <a:xfrm>
            <a:off x="714375" y="3139287"/>
            <a:ext cx="7715250" cy="817959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2" name="Shape 9"/>
          <p:cNvSpPr/>
          <p:nvPr/>
        </p:nvSpPr>
        <p:spPr>
          <a:xfrm>
            <a:off x="714375" y="3139287"/>
            <a:ext cx="28575" cy="817959"/>
          </a:xfrm>
          <a:prstGeom prst="rect">
            <a:avLst/>
          </a:prstGeom>
          <a:solidFill>
            <a:srgbClr val="DC8060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3" name="Text 10"/>
          <p:cNvSpPr/>
          <p:nvPr/>
        </p:nvSpPr>
        <p:spPr>
          <a:xfrm>
            <a:off x="1000125" y="3411643"/>
            <a:ext cx="2857500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86" dirty="0">
                <a:solidFill>
                  <a:srgbClr val="E0EBEB"/>
                </a:solidFill>
              </a:rPr>
              <a:t>Corteza Prefrontal</a:t>
            </a:r>
            <a:endParaRPr lang="en-US" sz="1486" dirty="0"/>
          </a:p>
        </p:txBody>
      </p:sp>
      <p:sp>
        <p:nvSpPr>
          <p:cNvPr id="14" name="Text 11"/>
          <p:cNvSpPr/>
          <p:nvPr/>
        </p:nvSpPr>
        <p:spPr>
          <a:xfrm>
            <a:off x="4143375" y="3382175"/>
            <a:ext cx="22862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DC8060"/>
                </a:solidFill>
              </a:rPr>
              <a:t>→</a:t>
            </a:r>
            <a:endParaRPr lang="en-US" sz="1704" dirty="0"/>
          </a:p>
        </p:txBody>
      </p:sp>
      <p:sp>
        <p:nvSpPr>
          <p:cNvPr id="15" name="Text 12"/>
          <p:cNvSpPr/>
          <p:nvPr/>
        </p:nvSpPr>
        <p:spPr>
          <a:xfrm>
            <a:off x="4657753" y="3267875"/>
            <a:ext cx="1357257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SISTEMA 2</a:t>
            </a:r>
            <a:endParaRPr lang="en-US" sz="1808" dirty="0"/>
          </a:p>
        </p:txBody>
      </p:sp>
      <p:sp>
        <p:nvSpPr>
          <p:cNvPr id="16" name="Text 13"/>
          <p:cNvSpPr/>
          <p:nvPr/>
        </p:nvSpPr>
        <p:spPr>
          <a:xfrm>
            <a:off x="4657753" y="3653637"/>
            <a:ext cx="1357257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i="1" dirty="0">
                <a:solidFill>
                  <a:srgbClr val="A8B0A8"/>
                </a:solidFill>
              </a:rPr>
              <a:t>Intervención deliberada</a:t>
            </a:r>
            <a:endParaRPr lang="en-US" sz="942" dirty="0"/>
          </a:p>
        </p:txBody>
      </p:sp>
      <p:sp>
        <p:nvSpPr>
          <p:cNvPr id="17" name="Shape 14"/>
          <p:cNvSpPr/>
          <p:nvPr/>
        </p:nvSpPr>
        <p:spPr>
          <a:xfrm>
            <a:off x="714375" y="4343009"/>
            <a:ext cx="7715250" cy="5339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8" name="Shape 15"/>
          <p:cNvSpPr/>
          <p:nvPr/>
        </p:nvSpPr>
        <p:spPr>
          <a:xfrm>
            <a:off x="714375" y="4343009"/>
            <a:ext cx="7715250" cy="7144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9" name="Text 16"/>
          <p:cNvSpPr/>
          <p:nvPr/>
        </p:nvSpPr>
        <p:spPr>
          <a:xfrm>
            <a:off x="714375" y="4343009"/>
            <a:ext cx="7715250" cy="533995"/>
          </a:xfrm>
          <a:prstGeom prst="rect">
            <a:avLst/>
          </a:prstGeom>
          <a:noFill/>
          <a:ln/>
        </p:spPr>
        <p:txBody>
          <a:bodyPr wrap="square" lIns="0" tIns="255143" rIns="0" bIns="0" rtlCol="0" anchor="t">
            <a:spAutoFit/>
          </a:bodyPr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04" dirty="0">
                <a:solidFill>
                  <a:srgbClr val="FFFFFF"/>
                </a:solidFill>
              </a:rPr>
              <a:t>"No son dos cerebros. Son </a:t>
            </a:r>
            <a:r>
              <a:rPr lang="en-US" sz="1602" b="1" dirty="0">
                <a:solidFill>
                  <a:srgbClr val="DC8060"/>
                </a:solidFill>
              </a:rPr>
              <a:t>dos modos</a:t>
            </a:r>
            <a:r>
              <a:rPr lang="en-US" sz="1704" dirty="0">
                <a:solidFill>
                  <a:srgbClr val="FFFFFF"/>
                </a:solidFill>
              </a:rPr>
              <a:t> del mismo cerebro."</a:t>
            </a:r>
            <a:endParaRPr lang="en-US" sz="1704" dirty="0"/>
          </a:p>
        </p:txBody>
      </p:sp>
    </p:spTree>
    <p:extLst>
      <p:ext uri="{BB962C8B-B14F-4D97-AF65-F5344CB8AC3E}">
        <p14:creationId xmlns:p14="http://schemas.microsoft.com/office/powerpoint/2010/main" val="361046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ontserra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ontserrat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918C903-7DB7-4559-98CB-0ACC200124FA}">
  <we:reference id="wa200010001" version="1.0.0.0" store="en-US" storeType="OMEX"/>
  <we:alternateReferences>
    <we:reference id="wa200010001" version="1.0.0.0" store="en-US" storeType="OMEX"/>
  </we:alternateReferences>
  <we:properties>
    <we:property name="Office.AutoShowTaskpaneWithDocument" value="true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404</Words>
  <Application>Microsoft Office PowerPoint</Application>
  <PresentationFormat>Presentación en pantalla (16:9)</PresentationFormat>
  <Paragraphs>104</Paragraphs>
  <Slides>17</Slides>
  <Notes>17</Notes>
  <HiddenSlides>0</HiddenSlides>
  <MMClips>1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9" baseType="lpstr"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Sergio LG</cp:lastModifiedBy>
  <cp:revision>9</cp:revision>
  <dcterms:created xsi:type="dcterms:W3CDTF">2026-02-15T05:39:11Z</dcterms:created>
  <dcterms:modified xsi:type="dcterms:W3CDTF">2026-02-15T08:38:42Z</dcterms:modified>
</cp:coreProperties>
</file>